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Average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gfgRVerbAWqH2W5MX75lgu/HLm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youssef beltagy"/>
  <p:cmAuthor clrIdx="1" id="1" initials="" lastIdx="1" name="Nathan Pha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verage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swald-bold.fntdata"/><Relationship Id="rId10" Type="http://schemas.openxmlformats.org/officeDocument/2006/relationships/slide" Target="slides/slide4.xml"/><Relationship Id="rId32" Type="http://schemas.openxmlformats.org/officeDocument/2006/relationships/font" Target="fonts/Oswal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2-04T19:24:55.691">
    <p:pos x="196" y="725"/>
    <p:text>haar cascade uses machine learning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_6YQ4I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12-04T19:27:04.665">
    <p:pos x="6000" y="0"/>
    <p:text>Okay, Then I assume you will handle the introduction.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_6YQ4A"/>
      </p:ext>
    </p:extLst>
  </p:cm>
  <p:cm authorId="1" idx="1" dt="2019-12-04T19:27:04.665">
    <p:pos x="6000" y="0"/>
    <p:text>The meat of the Presentation should be Hough SIFT, Haar Cascade, and future work. However, I would like you to briefly discuss the failures of the previous algorithms that brought us to the pipeline approach.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_6YQ4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6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3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3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3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11.jp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Where's Waldo? Finder</a:t>
            </a:r>
            <a:endParaRPr/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presented by Youssef Beltagy and Nathan Pham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Results</a:t>
            </a:r>
            <a:endParaRPr/>
          </a:p>
        </p:txBody>
      </p:sp>
      <p:sp>
        <p:nvSpPr>
          <p:cNvPr id="124" name="Google Shape;124;p10"/>
          <p:cNvSpPr txBox="1"/>
          <p:nvPr>
            <p:ph idx="1" type="body"/>
          </p:nvPr>
        </p:nvSpPr>
        <p:spPr>
          <a:xfrm>
            <a:off x="311700" y="1152475"/>
            <a:ext cx="28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Waldo mapped in 6 out of 10 maps</a:t>
            </a:r>
            <a:endParaRPr/>
          </a:p>
        </p:txBody>
      </p:sp>
      <p:pic>
        <p:nvPicPr>
          <p:cNvPr id="125" name="Google Shape;1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600" y="1474925"/>
            <a:ext cx="5687398" cy="367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Results</a:t>
            </a:r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25" y="1017725"/>
            <a:ext cx="618864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4063" y="2571750"/>
            <a:ext cx="2839937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Results</a:t>
            </a:r>
            <a:endParaRPr/>
          </a:p>
        </p:txBody>
      </p:sp>
      <p:sp>
        <p:nvSpPr>
          <p:cNvPr id="138" name="Google Shape;138;p12"/>
          <p:cNvSpPr txBox="1"/>
          <p:nvPr>
            <p:ph idx="1" type="body"/>
          </p:nvPr>
        </p:nvSpPr>
        <p:spPr>
          <a:xfrm>
            <a:off x="311700" y="1152475"/>
            <a:ext cx="28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Waldo mapped in 6 out of 10 maps</a:t>
            </a:r>
            <a:endParaRPr/>
          </a:p>
        </p:txBody>
      </p:sp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935" y="1152475"/>
            <a:ext cx="6098067" cy="400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Results</a:t>
            </a:r>
            <a:endParaRPr/>
          </a:p>
        </p:txBody>
      </p:sp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000" y="1017725"/>
            <a:ext cx="618864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6050" y="2862075"/>
            <a:ext cx="2233551" cy="1947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Results</a:t>
            </a:r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311700" y="1152475"/>
            <a:ext cx="28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Waldo mapped in 6 out of 10 maps</a:t>
            </a:r>
            <a:endParaRPr/>
          </a:p>
        </p:txBody>
      </p:sp>
      <p:pic>
        <p:nvPicPr>
          <p:cNvPr id="153" name="Google Shape;1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0400" y="1246325"/>
            <a:ext cx="5687405" cy="3791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Fail Case</a:t>
            </a:r>
            <a:endParaRPr/>
          </a:p>
        </p:txBody>
      </p:sp>
      <p:pic>
        <p:nvPicPr>
          <p:cNvPr id="159" name="Google Shape;1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322525"/>
            <a:ext cx="57314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Fail Case</a:t>
            </a:r>
            <a:endParaRPr/>
          </a:p>
        </p:txBody>
      </p:sp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800" y="1151850"/>
            <a:ext cx="6029275" cy="40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311700" y="1152475"/>
            <a:ext cx="28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Low Resolution Mode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Circles detected without filtering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Fail Case</a:t>
            </a:r>
            <a:endParaRPr/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800" y="1155425"/>
            <a:ext cx="5982099" cy="39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311700" y="1152475"/>
            <a:ext cx="28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Histogram Filtering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keypoint mapped to Waldo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2: Haar Cascade</a:t>
            </a:r>
            <a:endParaRPr/>
          </a:p>
        </p:txBody>
      </p:sp>
      <p:sp>
        <p:nvSpPr>
          <p:cNvPr id="179" name="Google Shape;17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38" y="1152475"/>
            <a:ext cx="82391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2: Haar Cascade Reasoning</a:t>
            </a:r>
            <a:endParaRPr/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Haar cascade is used for object detection. It is especially famous for face detection.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suitable for this problem because its main objective is to detect so we can localize the possible locations of waldo.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objective is to find faces that are similar to waldo in the image. Then use a color histograms to narrow down the search.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Waldo in a given world, given an example image of Waldo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Success Criteria: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 The location of waldo in an image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 the most likely location of Waldo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Challenge: Waldo's face is distorted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Goals: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Feasible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Test a variety of algorithms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machine learning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Compare if we have time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Apply as much as we learned in the course</a:t>
            </a:r>
            <a:endParaRPr/>
          </a:p>
        </p:txBody>
      </p:sp>
      <p:pic>
        <p:nvPicPr>
          <p:cNvPr descr="See the source image" id="67" name="Google Shape;6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325" y="2017775"/>
            <a:ext cx="4248675" cy="31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2: Haar Cascade Training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Needs  positive and negative examples</a:t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625" y="2114550"/>
            <a:ext cx="9334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1325" y="20170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2: Haar Cascade Ideal Output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675" y="1152475"/>
            <a:ext cx="6758299" cy="377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Found waldo</a:t>
            </a:r>
            <a:endParaRPr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950" y="1152475"/>
            <a:ext cx="5903124" cy="3879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Did not find waldo</a:t>
            </a:r>
            <a:endParaRPr/>
          </a:p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875" y="1017725"/>
            <a:ext cx="6391173" cy="390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Hough and SIFT: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 the best matching result for Waldo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Instead of displaying the top 50 matches for the user to cycle through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circle detection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Template bank of ovals and circles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Detect glasses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Then use Pipeline approach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Haar Cascade: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Failed ⅚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Retrain on a remote linux server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Motivation &amp; Merits</a:t>
            </a:r>
            <a:endParaRPr/>
          </a:p>
        </p:txBody>
      </p:sp>
      <p:sp>
        <p:nvSpPr>
          <p:cNvPr id="73" name="Google Shape;73;p3"/>
          <p:cNvSpPr txBox="1"/>
          <p:nvPr>
            <p:ph idx="1" type="body"/>
          </p:nvPr>
        </p:nvSpPr>
        <p:spPr>
          <a:xfrm>
            <a:off x="311700" y="1152475"/>
            <a:ext cx="653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Challenging problem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Template Matching won't work. Waldo is often distorted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Waldo is often occluded</a:t>
            </a:r>
            <a:endParaRPr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New Waldos: Added hiking gear</a:t>
            </a:r>
            <a:endParaRPr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Old Waldos: torso is often hidden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Waldo's entire body is often in the tens of pixels wide and long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be very grainy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Key features of Waldo not guaranteed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Worst case: World Waldo has one key feature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Which example key feature will match?</a:t>
            </a:r>
            <a:endParaRPr/>
          </a:p>
        </p:txBody>
      </p:sp>
      <p:pic>
        <p:nvPicPr>
          <p:cNvPr descr="See the source image" id="74" name="Google Shape;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3100" y="1093925"/>
            <a:ext cx="970900" cy="217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75" name="Google Shape;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1130" y="3179925"/>
            <a:ext cx="1785395" cy="196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76" name="Google Shape;7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6517" y="3217450"/>
            <a:ext cx="1387482" cy="19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8066" y="2105450"/>
            <a:ext cx="825034" cy="11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Failed Methodologies</a:t>
            </a:r>
            <a:endParaRPr/>
          </a:p>
        </p:txBody>
      </p:sp>
      <p:sp>
        <p:nvSpPr>
          <p:cNvPr id="83" name="Google Shape;8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SIFT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discriminative enough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SIFT for each RGB Channel + Gray with Clustering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General Pipeline Methodology</a:t>
            </a:r>
            <a:endParaRPr/>
          </a:p>
        </p:txBody>
      </p:sp>
      <p:sp>
        <p:nvSpPr>
          <p:cNvPr id="89" name="Google Shape;89;p5"/>
          <p:cNvSpPr txBox="1"/>
          <p:nvPr>
            <p:ph idx="1" type="body"/>
          </p:nvPr>
        </p:nvSpPr>
        <p:spPr>
          <a:xfrm>
            <a:off x="90425" y="1152475"/>
            <a:ext cx="1585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575" y="1093963"/>
            <a:ext cx="738187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Hough Circle Localization</a:t>
            </a:r>
            <a:endParaRPr/>
          </a:p>
        </p:txBody>
      </p:sp>
      <p:sp>
        <p:nvSpPr>
          <p:cNvPr id="96" name="Google Shape;96;p6"/>
          <p:cNvSpPr txBox="1"/>
          <p:nvPr>
            <p:ph idx="1" type="body"/>
          </p:nvPr>
        </p:nvSpPr>
        <p:spPr>
          <a:xfrm>
            <a:off x="311700" y="1152475"/>
            <a:ext cx="1757400" cy="3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Matching: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50 exemplar keypoints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keypoint , display top 50 matches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sure: One match if Waldo exists</a:t>
            </a:r>
            <a:endParaRPr/>
          </a:p>
        </p:txBody>
      </p:sp>
      <p:pic>
        <p:nvPicPr>
          <p:cNvPr id="97" name="Google Shape;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7300" y="1170125"/>
            <a:ext cx="69723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Results</a:t>
            </a:r>
            <a:endParaRPr/>
          </a:p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311700" y="1152475"/>
            <a:ext cx="28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Waldo mapped in 6 out of 10 maps</a:t>
            </a:r>
            <a:endParaRPr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1181100"/>
            <a:ext cx="59436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Results</a:t>
            </a:r>
            <a:endParaRPr/>
          </a:p>
        </p:txBody>
      </p:sp>
      <p:sp>
        <p:nvSpPr>
          <p:cNvPr id="110" name="Google Shape;110;p8"/>
          <p:cNvSpPr txBox="1"/>
          <p:nvPr>
            <p:ph idx="1" type="body"/>
          </p:nvPr>
        </p:nvSpPr>
        <p:spPr>
          <a:xfrm>
            <a:off x="311700" y="1152475"/>
            <a:ext cx="28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Waldo mapped in 6 out of 10 maps</a:t>
            </a:r>
            <a:endParaRPr/>
          </a:p>
        </p:txBody>
      </p:sp>
      <p:pic>
        <p:nvPicPr>
          <p:cNvPr id="111" name="Google Shape;1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600" y="1351900"/>
            <a:ext cx="5687400" cy="37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 1: Results</a:t>
            </a:r>
            <a:endParaRPr/>
          </a:p>
        </p:txBody>
      </p:sp>
      <p:sp>
        <p:nvSpPr>
          <p:cNvPr id="117" name="Google Shape;117;p9"/>
          <p:cNvSpPr txBox="1"/>
          <p:nvPr>
            <p:ph idx="1" type="body"/>
          </p:nvPr>
        </p:nvSpPr>
        <p:spPr>
          <a:xfrm>
            <a:off x="311700" y="1152475"/>
            <a:ext cx="28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Waldo mapped in 6 out of 10 maps</a:t>
            </a:r>
            <a:endParaRPr/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600" y="1351900"/>
            <a:ext cx="5687400" cy="37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